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7" r:id="rId5"/>
    <p:sldId id="259" r:id="rId6"/>
    <p:sldId id="260" r:id="rId7"/>
    <p:sldId id="261" r:id="rId8"/>
    <p:sldId id="265" r:id="rId9"/>
    <p:sldId id="266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7" r:id="rId18"/>
    <p:sldId id="280" r:id="rId19"/>
    <p:sldId id="281" r:id="rId20"/>
    <p:sldId id="268" r:id="rId21"/>
    <p:sldId id="282" r:id="rId22"/>
    <p:sldId id="283" r:id="rId23"/>
    <p:sldId id="284" r:id="rId24"/>
    <p:sldId id="272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BA4DA-BFFC-4459-8A60-D603B19E357C}" v="7" dt="2021-03-28T19:52:51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Julian" userId="29300715-b10e-48a2-887f-b7fa4e9e6130" providerId="ADAL" clId="{027BA4DA-BFFC-4459-8A60-D603B19E357C}"/>
    <pc:docChg chg="undo custSel addSld modSld">
      <pc:chgData name="John Julian" userId="29300715-b10e-48a2-887f-b7fa4e9e6130" providerId="ADAL" clId="{027BA4DA-BFFC-4459-8A60-D603B19E357C}" dt="2021-03-28T19:52:51.109" v="316" actId="20577"/>
      <pc:docMkLst>
        <pc:docMk/>
      </pc:docMkLst>
      <pc:sldChg chg="modSp">
        <pc:chgData name="John Julian" userId="29300715-b10e-48a2-887f-b7fa4e9e6130" providerId="ADAL" clId="{027BA4DA-BFFC-4459-8A60-D603B19E357C}" dt="2021-03-28T19:52:51.109" v="316" actId="20577"/>
        <pc:sldMkLst>
          <pc:docMk/>
          <pc:sldMk cId="2150544831" sldId="257"/>
        </pc:sldMkLst>
        <pc:spChg chg="mod">
          <ac:chgData name="John Julian" userId="29300715-b10e-48a2-887f-b7fa4e9e6130" providerId="ADAL" clId="{027BA4DA-BFFC-4459-8A60-D603B19E357C}" dt="2021-03-28T19:52:51.109" v="316" actId="20577"/>
          <ac:spMkLst>
            <pc:docMk/>
            <pc:sldMk cId="2150544831" sldId="257"/>
            <ac:spMk id="3" creationId="{8969655A-252B-484F-8328-E546195C57A6}"/>
          </ac:spMkLst>
        </pc:spChg>
      </pc:sldChg>
      <pc:sldChg chg="modSp new mod">
        <pc:chgData name="John Julian" userId="29300715-b10e-48a2-887f-b7fa4e9e6130" providerId="ADAL" clId="{027BA4DA-BFFC-4459-8A60-D603B19E357C}" dt="2021-03-25T21:32:31.036" v="309" actId="20577"/>
        <pc:sldMkLst>
          <pc:docMk/>
          <pc:sldMk cId="3283541543" sldId="290"/>
        </pc:sldMkLst>
        <pc:spChg chg="mod">
          <ac:chgData name="John Julian" userId="29300715-b10e-48a2-887f-b7fa4e9e6130" providerId="ADAL" clId="{027BA4DA-BFFC-4459-8A60-D603B19E357C}" dt="2021-03-25T21:28:34.654" v="30" actId="20577"/>
          <ac:spMkLst>
            <pc:docMk/>
            <pc:sldMk cId="3283541543" sldId="290"/>
            <ac:spMk id="2" creationId="{995CE2D8-DAFE-4D56-9B32-94DB92A05CC2}"/>
          </ac:spMkLst>
        </pc:spChg>
        <pc:spChg chg="mod">
          <ac:chgData name="John Julian" userId="29300715-b10e-48a2-887f-b7fa4e9e6130" providerId="ADAL" clId="{027BA4DA-BFFC-4459-8A60-D603B19E357C}" dt="2021-03-25T21:32:31.036" v="309" actId="20577"/>
          <ac:spMkLst>
            <pc:docMk/>
            <pc:sldMk cId="3283541543" sldId="290"/>
            <ac:spMk id="3" creationId="{DF0E891A-4E8F-4A1E-909E-CFD6CD50A454}"/>
          </ac:spMkLst>
        </pc:spChg>
      </pc:sldChg>
    </pc:docChg>
  </pc:docChgLst>
  <pc:docChgLst>
    <pc:chgData name="John Julian" userId="29300715-b10e-48a2-887f-b7fa4e9e6130" providerId="ADAL" clId="{BEA6FD9B-05FA-4116-BCFD-904247543844}"/>
    <pc:docChg chg="custSel addSld modSld">
      <pc:chgData name="John Julian" userId="29300715-b10e-48a2-887f-b7fa4e9e6130" providerId="ADAL" clId="{BEA6FD9B-05FA-4116-BCFD-904247543844}" dt="2021-03-24T22:15:04.019" v="46" actId="14"/>
      <pc:docMkLst>
        <pc:docMk/>
      </pc:docMkLst>
      <pc:sldChg chg="modAnim">
        <pc:chgData name="John Julian" userId="29300715-b10e-48a2-887f-b7fa4e9e6130" providerId="ADAL" clId="{BEA6FD9B-05FA-4116-BCFD-904247543844}" dt="2021-03-24T22:12:57.705" v="17"/>
        <pc:sldMkLst>
          <pc:docMk/>
          <pc:sldMk cId="2150544831" sldId="257"/>
        </pc:sldMkLst>
      </pc:sldChg>
      <pc:sldChg chg="modAnim">
        <pc:chgData name="John Julian" userId="29300715-b10e-48a2-887f-b7fa4e9e6130" providerId="ADAL" clId="{BEA6FD9B-05FA-4116-BCFD-904247543844}" dt="2021-03-24T22:12:47.524" v="16"/>
        <pc:sldMkLst>
          <pc:docMk/>
          <pc:sldMk cId="4193127003" sldId="263"/>
        </pc:sldMkLst>
      </pc:sldChg>
      <pc:sldChg chg="delSp mod">
        <pc:chgData name="John Julian" userId="29300715-b10e-48a2-887f-b7fa4e9e6130" providerId="ADAL" clId="{BEA6FD9B-05FA-4116-BCFD-904247543844}" dt="2021-03-24T22:04:45.482" v="12" actId="478"/>
        <pc:sldMkLst>
          <pc:docMk/>
          <pc:sldMk cId="2513980335" sldId="272"/>
        </pc:sldMkLst>
        <pc:spChg chg="del">
          <ac:chgData name="John Julian" userId="29300715-b10e-48a2-887f-b7fa4e9e6130" providerId="ADAL" clId="{BEA6FD9B-05FA-4116-BCFD-904247543844}" dt="2021-03-24T22:04:45.482" v="12" actId="478"/>
          <ac:spMkLst>
            <pc:docMk/>
            <pc:sldMk cId="2513980335" sldId="272"/>
            <ac:spMk id="4" creationId="{888026D6-4A8C-4B45-B471-B2F372D1CCFA}"/>
          </ac:spMkLst>
        </pc:spChg>
      </pc:sldChg>
      <pc:sldChg chg="modSp">
        <pc:chgData name="John Julian" userId="29300715-b10e-48a2-887f-b7fa4e9e6130" providerId="ADAL" clId="{BEA6FD9B-05FA-4116-BCFD-904247543844}" dt="2021-03-24T22:13:19.275" v="37" actId="20577"/>
        <pc:sldMkLst>
          <pc:docMk/>
          <pc:sldMk cId="2708231301" sldId="274"/>
        </pc:sldMkLst>
        <pc:spChg chg="mod">
          <ac:chgData name="John Julian" userId="29300715-b10e-48a2-887f-b7fa4e9e6130" providerId="ADAL" clId="{BEA6FD9B-05FA-4116-BCFD-904247543844}" dt="2021-03-24T22:13:19.275" v="37" actId="20577"/>
          <ac:spMkLst>
            <pc:docMk/>
            <pc:sldMk cId="2708231301" sldId="274"/>
            <ac:spMk id="3" creationId="{7C995945-EEA4-4C5E-8C8C-328870FC5638}"/>
          </ac:spMkLst>
        </pc:spChg>
      </pc:sldChg>
      <pc:sldChg chg="modAnim">
        <pc:chgData name="John Julian" userId="29300715-b10e-48a2-887f-b7fa4e9e6130" providerId="ADAL" clId="{BEA6FD9B-05FA-4116-BCFD-904247543844}" dt="2021-03-24T22:14:01.035" v="44"/>
        <pc:sldMkLst>
          <pc:docMk/>
          <pc:sldMk cId="3124460280" sldId="275"/>
        </pc:sldMkLst>
      </pc:sldChg>
      <pc:sldChg chg="delSp modSp add mod">
        <pc:chgData name="John Julian" userId="29300715-b10e-48a2-887f-b7fa4e9e6130" providerId="ADAL" clId="{BEA6FD9B-05FA-4116-BCFD-904247543844}" dt="2021-03-24T22:04:38.906" v="11" actId="478"/>
        <pc:sldMkLst>
          <pc:docMk/>
          <pc:sldMk cId="4054842258" sldId="285"/>
        </pc:sldMkLst>
        <pc:spChg chg="del mod">
          <ac:chgData name="John Julian" userId="29300715-b10e-48a2-887f-b7fa4e9e6130" providerId="ADAL" clId="{BEA6FD9B-05FA-4116-BCFD-904247543844}" dt="2021-03-24T22:04:38.906" v="11" actId="478"/>
          <ac:spMkLst>
            <pc:docMk/>
            <pc:sldMk cId="4054842258" sldId="285"/>
            <ac:spMk id="4" creationId="{BCED5328-D742-4C35-8B50-FF1643C28929}"/>
          </ac:spMkLst>
        </pc:spChg>
      </pc:sldChg>
      <pc:sldChg chg="delSp add mod">
        <pc:chgData name="John Julian" userId="29300715-b10e-48a2-887f-b7fa4e9e6130" providerId="ADAL" clId="{BEA6FD9B-05FA-4116-BCFD-904247543844}" dt="2021-03-24T22:04:34.651" v="9" actId="478"/>
        <pc:sldMkLst>
          <pc:docMk/>
          <pc:sldMk cId="912022491" sldId="286"/>
        </pc:sldMkLst>
        <pc:spChg chg="del">
          <ac:chgData name="John Julian" userId="29300715-b10e-48a2-887f-b7fa4e9e6130" providerId="ADAL" clId="{BEA6FD9B-05FA-4116-BCFD-904247543844}" dt="2021-03-24T22:04:34.651" v="9" actId="478"/>
          <ac:spMkLst>
            <pc:docMk/>
            <pc:sldMk cId="912022491" sldId="286"/>
            <ac:spMk id="4" creationId="{EC0CA6FD-6460-49F4-A598-A49ADBEEB0D9}"/>
          </ac:spMkLst>
        </pc:spChg>
      </pc:sldChg>
      <pc:sldChg chg="delSp add mod">
        <pc:chgData name="John Julian" userId="29300715-b10e-48a2-887f-b7fa4e9e6130" providerId="ADAL" clId="{BEA6FD9B-05FA-4116-BCFD-904247543844}" dt="2021-03-24T22:04:30.370" v="8" actId="478"/>
        <pc:sldMkLst>
          <pc:docMk/>
          <pc:sldMk cId="3592472052" sldId="287"/>
        </pc:sldMkLst>
        <pc:spChg chg="del">
          <ac:chgData name="John Julian" userId="29300715-b10e-48a2-887f-b7fa4e9e6130" providerId="ADAL" clId="{BEA6FD9B-05FA-4116-BCFD-904247543844}" dt="2021-03-24T22:04:30.370" v="8" actId="478"/>
          <ac:spMkLst>
            <pc:docMk/>
            <pc:sldMk cId="3592472052" sldId="287"/>
            <ac:spMk id="4" creationId="{14B14BB5-C85E-4D00-8628-F6FF4CE22F20}"/>
          </ac:spMkLst>
        </pc:spChg>
      </pc:sldChg>
      <pc:sldChg chg="delSp modSp add mod">
        <pc:chgData name="John Julian" userId="29300715-b10e-48a2-887f-b7fa4e9e6130" providerId="ADAL" clId="{BEA6FD9B-05FA-4116-BCFD-904247543844}" dt="2021-03-24T22:04:14.695" v="5" actId="478"/>
        <pc:sldMkLst>
          <pc:docMk/>
          <pc:sldMk cId="563104248" sldId="288"/>
        </pc:sldMkLst>
        <pc:spChg chg="mod">
          <ac:chgData name="John Julian" userId="29300715-b10e-48a2-887f-b7fa4e9e6130" providerId="ADAL" clId="{BEA6FD9B-05FA-4116-BCFD-904247543844}" dt="2021-03-24T22:04:02.129" v="3" actId="27636"/>
          <ac:spMkLst>
            <pc:docMk/>
            <pc:sldMk cId="563104248" sldId="288"/>
            <ac:spMk id="3" creationId="{E49D0463-6C18-4B54-8AFE-9BDFD3A2174E}"/>
          </ac:spMkLst>
        </pc:spChg>
        <pc:spChg chg="del mod">
          <ac:chgData name="John Julian" userId="29300715-b10e-48a2-887f-b7fa4e9e6130" providerId="ADAL" clId="{BEA6FD9B-05FA-4116-BCFD-904247543844}" dt="2021-03-24T22:04:14.695" v="5" actId="478"/>
          <ac:spMkLst>
            <pc:docMk/>
            <pc:sldMk cId="563104248" sldId="288"/>
            <ac:spMk id="4" creationId="{14B14BB5-C85E-4D00-8628-F6FF4CE22F20}"/>
          </ac:spMkLst>
        </pc:spChg>
      </pc:sldChg>
      <pc:sldChg chg="delSp modSp add mod">
        <pc:chgData name="John Julian" userId="29300715-b10e-48a2-887f-b7fa4e9e6130" providerId="ADAL" clId="{BEA6FD9B-05FA-4116-BCFD-904247543844}" dt="2021-03-24T22:15:04.019" v="46" actId="14"/>
        <pc:sldMkLst>
          <pc:docMk/>
          <pc:sldMk cId="793600654" sldId="289"/>
        </pc:sldMkLst>
        <pc:spChg chg="mod">
          <ac:chgData name="John Julian" userId="29300715-b10e-48a2-887f-b7fa4e9e6130" providerId="ADAL" clId="{BEA6FD9B-05FA-4116-BCFD-904247543844}" dt="2021-03-24T22:15:04.019" v="46" actId="14"/>
          <ac:spMkLst>
            <pc:docMk/>
            <pc:sldMk cId="793600654" sldId="289"/>
            <ac:spMk id="3" creationId="{F2D1DDFA-8F85-4599-AA02-A70954906D18}"/>
          </ac:spMkLst>
        </pc:spChg>
        <pc:spChg chg="del mod">
          <ac:chgData name="John Julian" userId="29300715-b10e-48a2-887f-b7fa4e9e6130" providerId="ADAL" clId="{BEA6FD9B-05FA-4116-BCFD-904247543844}" dt="2021-03-24T22:04:24.376" v="7" actId="478"/>
          <ac:spMkLst>
            <pc:docMk/>
            <pc:sldMk cId="793600654" sldId="289"/>
            <ac:spMk id="4" creationId="{400DB2D7-FB3A-4E5C-95DC-6187CA13CE4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linear_model.SGDRegressor.html#sklearn.linear_model.SGDRegressor" TargetMode="External"/><Relationship Id="rId2" Type="http://schemas.openxmlformats.org/officeDocument/2006/relationships/hyperlink" Target="https://scikit-learn.org/stable/modules/classes.html#module-sklearn.linear_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modules/generated/sklearn.linear_model.SGDClassifier.html#sklearn.linear_model.SGDClassifier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&amp; ANN Anatomy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490: Applied Machine Learning in Economics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E52D-0F06-4DC7-814C-9303E13C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for two coefficients</a:t>
            </a:r>
          </a:p>
        </p:txBody>
      </p:sp>
      <p:pic>
        <p:nvPicPr>
          <p:cNvPr id="5122" name="Picture 2" descr="The gradient descent algorithm in action. (1: contour)">
            <a:extLst>
              <a:ext uri="{FF2B5EF4-FFF2-40B4-BE49-F238E27FC236}">
                <a16:creationId xmlns:a16="http://schemas.microsoft.com/office/drawing/2014/main" id="{5D7D3A3B-4978-4EB9-B0E1-90C20A8937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57" y="1251376"/>
            <a:ext cx="4163488" cy="41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gradient descent algorithm in action. (2: surface)">
            <a:extLst>
              <a:ext uri="{FF2B5EF4-FFF2-40B4-BE49-F238E27FC236}">
                <a16:creationId xmlns:a16="http://schemas.microsoft.com/office/drawing/2014/main" id="{3D4097B3-5408-42C8-92EB-0D91EB3F8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56" y="989557"/>
            <a:ext cx="5362012" cy="440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1436A-25F8-45B8-BC2D-DCC8B4BB9E92}"/>
              </a:ext>
            </a:extLst>
          </p:cNvPr>
          <p:cNvSpPr txBox="1"/>
          <p:nvPr/>
        </p:nvSpPr>
        <p:spPr>
          <a:xfrm>
            <a:off x="1027522" y="5425003"/>
            <a:ext cx="863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Wikipedia –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915713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3B32A-0037-4A86-98C7-A536F5EB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Mechanics of gradient descent are straightforward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95945-EEA4-4C5E-8C8C-328870FC5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Mountain intuition (first derivative is the steepness and direction)</a:t>
                </a:r>
              </a:p>
              <a:p>
                <a:r>
                  <a:rPr lang="en-US" dirty="0"/>
                  <a:t>Equation: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95945-EEA4-4C5E-8C8C-328870FC5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23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A8639F-28EB-45E1-8D3A-8339644E45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Univariate Example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A8639F-28EB-45E1-8D3A-8339644E4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18868" b="-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FBED6-AC47-4A91-A192-816715F1A7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ar-AE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>
                        <a:latin typeface="Cambria Math" panose="02040503050406030204" pitchFamily="18" charset="0"/>
                      </a:rPr>
                      <m:t>)=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𝜂</m:t>
                    </m:r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6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</m:t>
                    </m:r>
                    <m:r>
                      <a:rPr lang="ar-AE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6</m:t>
                    </m:r>
                    <m:r>
                      <a:rPr lang="ar-AE">
                        <a:latin typeface="Cambria Math" panose="02040503050406030204" pitchFamily="18" charset="0"/>
                      </a:rPr>
                      <m:t>)=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</m:t>
                    </m:r>
                    <m:r>
                      <a:rPr lang="ar-AE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</m:t>
                    </m:r>
                    <m:r>
                      <a:rPr lang="ar-AE">
                        <a:latin typeface="Cambria Math" panose="02040503050406030204" pitchFamily="18" charset="0"/>
                      </a:rPr>
                      <m:t>)=−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38</m:t>
                    </m:r>
                  </m:oMath>
                </a14:m>
                <a:r>
                  <a:rPr lang="ar-AE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38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</m:t>
                    </m:r>
                    <m:r>
                      <a:rPr lang="ar-AE">
                        <a:latin typeface="Cambria Math" panose="02040503050406030204" pitchFamily="18" charset="0"/>
                      </a:rPr>
                      <m:t>(−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38</m:t>
                    </m:r>
                    <m:r>
                      <a:rPr lang="ar-AE">
                        <a:latin typeface="Cambria Math" panose="02040503050406030204" pitchFamily="18" charset="0"/>
                      </a:rPr>
                      <m:t>)=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722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FBED6-AC47-4A91-A192-816715F1A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>
            <a:extLst>
              <a:ext uri="{FF2B5EF4-FFF2-40B4-BE49-F238E27FC236}">
                <a16:creationId xmlns:a16="http://schemas.microsoft.com/office/drawing/2014/main" id="{6899DB09-ABDE-496D-9925-E32120D9BD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-359229"/>
            <a:ext cx="3940629" cy="39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04E6632-E39A-4D19-BE32-8EF828AE9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5" y="989556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4EF8-1363-4E18-9EE5-46D1233D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three primary types of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1B675-9D7C-4965-AA0F-A43A330A7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Batch gradient descent</a:t>
            </a:r>
          </a:p>
          <a:p>
            <a:pPr lvl="1"/>
            <a:r>
              <a:rPr lang="en-US" dirty="0"/>
              <a:t>Extremely large training data per update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Stochastic gradient descent (SGD)</a:t>
            </a:r>
          </a:p>
          <a:p>
            <a:pPr lvl="1"/>
            <a:r>
              <a:rPr lang="en-US" dirty="0"/>
              <a:t>Extremely small training data per update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Mini-batch gradient descent</a:t>
            </a:r>
          </a:p>
          <a:p>
            <a:pPr lvl="1"/>
            <a:r>
              <a:rPr lang="en-US" dirty="0"/>
              <a:t>Balance of SGD and 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48828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E2CB-0E55-4DBD-AA61-C5F7F170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4E0F8-04E8-4B7B-87F6-00155458CAE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Batch – training data</a:t>
                </a:r>
              </a:p>
              <a:p>
                <a:r>
                  <a:rPr lang="en-US" dirty="0"/>
                  <a:t>Batch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Evaluate on entire training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Obtain MSE (as per usual)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learning rate for new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4E0F8-04E8-4B7B-87F6-00155458C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67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BA1365-69E2-4374-AA80-DA2532A7240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Pros</a:t>
                </a:r>
              </a:p>
              <a:p>
                <a:r>
                  <a:rPr lang="en-US" dirty="0"/>
                  <a:t>Will converge as iteration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Cons</a:t>
                </a:r>
              </a:p>
              <a:p>
                <a:r>
                  <a:rPr lang="en-US" dirty="0"/>
                  <a:t>SLOW</a:t>
                </a:r>
              </a:p>
              <a:p>
                <a:r>
                  <a:rPr lang="en-US" dirty="0"/>
                  <a:t>Can get stuck at non-global (local) minima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BA1365-69E2-4374-AA80-DA2532A7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3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C757-3498-48A1-AD96-EBAE0431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Batch gradient descent cost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57E13D-091D-4D66-A8AA-30890CAA0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681" y="1163320"/>
            <a:ext cx="4572638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9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8BC3-583B-4A45-868B-548F1914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Batch gradient descent 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4C085A-0985-43B3-82BA-582A6F0CC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062" y="1143000"/>
            <a:ext cx="10301875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7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5610-E5D0-4956-88C4-985BB013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0EE224-BC8C-4CFB-96FC-474CD281A1D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Obtain </a:t>
                </a:r>
                <a:r>
                  <a:rPr lang="en-US" i="1" dirty="0">
                    <a:solidFill>
                      <a:srgbClr val="E84A27"/>
                    </a:solidFill>
                  </a:rPr>
                  <a:t>random</a:t>
                </a:r>
                <a:r>
                  <a:rPr lang="en-US" i="1" dirty="0"/>
                  <a:t> </a:t>
                </a:r>
                <a:r>
                  <a:rPr lang="en-US" dirty="0"/>
                  <a:t>row of training data</a:t>
                </a:r>
              </a:p>
              <a:p>
                <a:r>
                  <a:rPr lang="en-US" dirty="0"/>
                  <a:t>Batch size of 1</a:t>
                </a:r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Evaluate on 1 random instance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Obtain MSE (as per usual)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learning rate for new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“Jumpy” by random (stochastic) nature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0EE224-BC8C-4CFB-96FC-474CD281A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35" t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219A599-35AF-46E2-BD6F-3682885FA1D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Pros</a:t>
                </a:r>
              </a:p>
              <a:p>
                <a:r>
                  <a:rPr lang="en-US" dirty="0"/>
                  <a:t>Can </a:t>
                </a:r>
                <a:r>
                  <a:rPr lang="en-US" i="1" dirty="0"/>
                  <a:t>jump</a:t>
                </a:r>
                <a:r>
                  <a:rPr lang="en-US" dirty="0"/>
                  <a:t> out of local minima</a:t>
                </a:r>
              </a:p>
              <a:p>
                <a:r>
                  <a:rPr lang="en-US" dirty="0"/>
                  <a:t>Fastest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Cons</a:t>
                </a:r>
              </a:p>
              <a:p>
                <a:r>
                  <a:rPr lang="en-US" dirty="0"/>
                  <a:t>Will never converge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Approach</a:t>
                </a:r>
              </a:p>
              <a:p>
                <a:r>
                  <a:rPr lang="en-US" dirty="0"/>
                  <a:t>Define declining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function of iteration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219A599-35AF-46E2-BD6F-3682885FA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0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4A07-FD71-4805-ABB9-9AE4B072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Stochastic gradient descent cost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3C5616-A1E7-4235-AA1F-472BA322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829" y="1143000"/>
            <a:ext cx="9238342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58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F051-E521-4115-870D-3F2350BF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Stochastic gradient descent 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DDC9CF-001D-4F3B-84FC-07F845ECE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778" y="1143000"/>
            <a:ext cx="8288443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2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639B-4270-4D60-9ADD-8F8C40F4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D8C43-BA0D-4DE3-94C4-A60CBBC13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method to </a:t>
            </a:r>
            <a:r>
              <a:rPr lang="en-US" b="1" i="1" dirty="0"/>
              <a:t>approximately</a:t>
            </a:r>
            <a:r>
              <a:rPr lang="en-US" dirty="0"/>
              <a:t> solve for coefficients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0A9A6-88A4-44A3-A5B1-CD4BDB2D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62AB-12C0-4163-BA08-0A72ED43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E8EB-BC53-4919-8321-A3A46E02CD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Obtain random batch of data</a:t>
            </a:r>
          </a:p>
          <a:p>
            <a:r>
              <a:rPr lang="en-US" dirty="0"/>
              <a:t>Analogous to cross-validation</a:t>
            </a:r>
          </a:p>
          <a:p>
            <a:r>
              <a:rPr lang="en-US" dirty="0"/>
              <a:t>Balance of BGD &amp; SGD</a:t>
            </a:r>
          </a:p>
          <a:p>
            <a:pPr lvl="1"/>
            <a:r>
              <a:rPr lang="en-US" dirty="0">
                <a:solidFill>
                  <a:srgbClr val="E84A27"/>
                </a:solidFill>
              </a:rPr>
              <a:t>Batch</a:t>
            </a:r>
            <a:r>
              <a:rPr lang="en-US" dirty="0"/>
              <a:t> (folds) use 16 – 96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715A4-BECE-477E-9F7B-5EF70E3EA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Can escape local minima</a:t>
            </a:r>
          </a:p>
          <a:p>
            <a:r>
              <a:rPr lang="en-US" dirty="0"/>
              <a:t>Never converges but closer than SGD</a:t>
            </a:r>
          </a:p>
          <a:p>
            <a:pPr lvl="1"/>
            <a:r>
              <a:rPr lang="en-US" dirty="0"/>
              <a:t>Stable</a:t>
            </a:r>
          </a:p>
          <a:p>
            <a:r>
              <a:rPr lang="en-US" dirty="0"/>
              <a:t>Fast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9BBF6-BE8C-47C0-808F-3A4EF891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5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6D67-E8CF-4410-82A0-7997BD43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convergence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60E79F-7CF3-4359-A578-089168AA0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017" y="1143000"/>
            <a:ext cx="9441966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28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4BFB-5784-4CD9-A953-B0876E88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A9762B-6BD7-4A86-A44D-0E426CC57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217"/>
            <a:ext cx="10515600" cy="315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8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B427-6A98-4C1C-AB6B-6D6D01EF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Implementation: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7A27C-614D-4B88-B7C4-91AA758F0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READ THE DOCUMENTATION FOR PARAMETERS</a:t>
            </a:r>
          </a:p>
          <a:p>
            <a:pPr marL="0" indent="0">
              <a:buNone/>
            </a:pPr>
            <a:r>
              <a:rPr lang="en-US" dirty="0" err="1">
                <a:hlinkClick r:id="rId2"/>
              </a:rPr>
              <a:t>sklearn.linear_model</a:t>
            </a:r>
            <a:r>
              <a:rPr lang="en-US" dirty="0" err="1"/>
              <a:t>.</a:t>
            </a:r>
            <a:r>
              <a:rPr lang="en-US" dirty="0" err="1">
                <a:hlinkClick r:id="rId3"/>
              </a:rPr>
              <a:t>SGDRegressor</a:t>
            </a:r>
            <a:r>
              <a:rPr lang="en-US" dirty="0">
                <a:hlinkClick r:id="rId3"/>
              </a:rPr>
              <a:t>()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loss =</a:t>
            </a:r>
          </a:p>
          <a:p>
            <a:r>
              <a:rPr lang="en-US" dirty="0"/>
              <a:t>‘</a:t>
            </a:r>
            <a:r>
              <a:rPr lang="en-US" dirty="0" err="1"/>
              <a:t>squared_loss</a:t>
            </a:r>
            <a:r>
              <a:rPr lang="en-US" dirty="0"/>
              <a:t>’ – Linear Regression</a:t>
            </a:r>
          </a:p>
          <a:p>
            <a:r>
              <a:rPr lang="en-US" dirty="0"/>
              <a:t>‘</a:t>
            </a:r>
            <a:r>
              <a:rPr lang="en-US" dirty="0" err="1"/>
              <a:t>epsilon_insensitive</a:t>
            </a:r>
            <a:r>
              <a:rPr lang="en-US" dirty="0"/>
              <a:t>’ – Linear SVR</a:t>
            </a:r>
          </a:p>
          <a:p>
            <a:pPr marL="0" indent="0">
              <a:buNone/>
            </a:pPr>
            <a:r>
              <a:rPr lang="en-US" dirty="0" err="1">
                <a:hlinkClick r:id="rId2"/>
              </a:rPr>
              <a:t>sklearn.linear_model</a:t>
            </a:r>
            <a:r>
              <a:rPr lang="en-US" dirty="0" err="1"/>
              <a:t>.</a:t>
            </a:r>
            <a:r>
              <a:rPr lang="en-US" dirty="0" err="1">
                <a:hlinkClick r:id="rId4"/>
              </a:rPr>
              <a:t>SGDClassifier</a:t>
            </a:r>
            <a:r>
              <a:rPr lang="en-US" dirty="0">
                <a:hlinkClick r:id="rId4"/>
              </a:rPr>
              <a:t>()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loss =</a:t>
            </a:r>
          </a:p>
          <a:p>
            <a:r>
              <a:rPr lang="en-US" dirty="0"/>
              <a:t>‘log’ – Logit</a:t>
            </a:r>
          </a:p>
          <a:p>
            <a:r>
              <a:rPr lang="en-US" dirty="0"/>
              <a:t>‘hinge’ – Linear SVC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52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F8DE-1565-466E-8AD1-E889FECC8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27825-681F-4242-8201-8AE3230CC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moment you have been waiting for!</a:t>
            </a:r>
          </a:p>
        </p:txBody>
      </p:sp>
    </p:spTree>
    <p:extLst>
      <p:ext uri="{BB962C8B-B14F-4D97-AF65-F5344CB8AC3E}">
        <p14:creationId xmlns:p14="http://schemas.microsoft.com/office/powerpoint/2010/main" val="2513980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3502-7520-4CFB-B9DB-B0873669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Biological Neurons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C13B3-62CB-4B5C-B80A-48AB1653C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821" y="1143000"/>
            <a:ext cx="7110358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42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3146-28C6-455E-B332-440E37F2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Neurons that Wire Together, Fire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DCB584-B3DC-45D9-8B09-A32CEC377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537" y="2197100"/>
            <a:ext cx="74009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2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DDE4-9F92-42B6-9671-4BA08943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Neural Network Anatomy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E9E395C-C51B-42ED-BE22-157F4D2BFF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230" y="1500228"/>
            <a:ext cx="6583540" cy="385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72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DDE4-9F92-42B6-9671-4BA08943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 – Hidden &amp; Output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D0463-6C18-4B54-8AFE-9BDFD3A21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Each neuron requires an activation function</a:t>
                </a:r>
              </a:p>
              <a:p>
                <a:r>
                  <a:rPr lang="en-US" dirty="0"/>
                  <a:t>When to “fire”</a:t>
                </a:r>
              </a:p>
              <a:p>
                <a:r>
                  <a:rPr lang="en-US" dirty="0"/>
                  <a:t>Common hidden layer choices</a:t>
                </a:r>
              </a:p>
              <a:p>
                <a:pPr lvl="1"/>
                <a:r>
                  <a:rPr lang="en-US" dirty="0"/>
                  <a:t>Sigmoid –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𝜎</m:t>
                    </m:r>
                    <m:r>
                      <a:rPr lang="ar-AE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𝑧</m:t>
                    </m:r>
                    <m:r>
                      <a:rPr lang="ar-AE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ar-AE">
                        <a:latin typeface="Cambria Math" panose="02040503050406030204" pitchFamily="18" charset="0"/>
                      </a:rPr>
                      <m:t>∈(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 –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tanh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ar-AE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ar-AE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ar-AE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>
                    <a:solidFill>
                      <a:srgbClr val="E84A27"/>
                    </a:solidFill>
                  </a:rPr>
                  <a:t>ReLU</a:t>
                </a:r>
                <a:r>
                  <a:rPr lang="en-US" dirty="0">
                    <a:solidFill>
                      <a:srgbClr val="E84A27"/>
                    </a:solidFill>
                  </a:rPr>
                  <a:t> 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E84A27"/>
                    </a:solidFill>
                  </a:rPr>
                  <a:t>Re</a:t>
                </a:r>
                <a:r>
                  <a:rPr lang="en-US" dirty="0"/>
                  <a:t>ctified </a:t>
                </a:r>
                <a:r>
                  <a:rPr lang="en-US" dirty="0">
                    <a:solidFill>
                      <a:srgbClr val="E84A27"/>
                    </a:solidFill>
                  </a:rPr>
                  <a:t>L</a:t>
                </a:r>
                <a:r>
                  <a:rPr lang="en-US" dirty="0"/>
                  <a:t>inear </a:t>
                </a:r>
                <a:r>
                  <a:rPr lang="en-US" dirty="0">
                    <a:solidFill>
                      <a:srgbClr val="E84A27"/>
                    </a:solidFill>
                  </a:rPr>
                  <a:t>U</a:t>
                </a:r>
                <a:r>
                  <a:rPr lang="en-US" dirty="0"/>
                  <a:t>nit) –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𝑧</m:t>
                    </m:r>
                    <m:r>
                      <a:rPr lang="ar-AE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∈[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∞</m:t>
                    </m:r>
                    <m:r>
                      <a:rPr lang="ar-A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multiple hidden layers all with linear activation function, </a:t>
                </a:r>
                <a:r>
                  <a:rPr lang="en-US" dirty="0">
                    <a:solidFill>
                      <a:srgbClr val="E84A27"/>
                    </a:solidFill>
                  </a:rPr>
                  <a:t>mathematically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E84A27"/>
                    </a:solidFill>
                  </a:rPr>
                  <a:t>equivalent </a:t>
                </a:r>
                <a:r>
                  <a:rPr lang="en-US" dirty="0"/>
                  <a:t>to one linear layer</a:t>
                </a:r>
              </a:p>
              <a:p>
                <a:endParaRPr lang="en-US" dirty="0"/>
              </a:p>
              <a:p>
                <a:r>
                  <a:rPr lang="en-US" dirty="0"/>
                  <a:t>Common output layer activation function choices</a:t>
                </a:r>
              </a:p>
              <a:p>
                <a:pPr lvl="1"/>
                <a:r>
                  <a:rPr lang="en-US" dirty="0"/>
                  <a:t>Sigmoid, </a:t>
                </a:r>
                <a:r>
                  <a:rPr lang="en-US" dirty="0" err="1"/>
                  <a:t>ReLU</a:t>
                </a:r>
                <a:r>
                  <a:rPr lang="en-US" dirty="0"/>
                  <a:t>, </a:t>
                </a:r>
                <a:r>
                  <a:rPr lang="en-US" dirty="0" err="1"/>
                  <a:t>TanH</a:t>
                </a:r>
                <a:r>
                  <a:rPr lang="en-US" dirty="0"/>
                  <a:t>, </a:t>
                </a:r>
                <a:r>
                  <a:rPr lang="en-US" dirty="0" err="1"/>
                  <a:t>softmax</a:t>
                </a:r>
                <a:r>
                  <a:rPr lang="en-US" dirty="0"/>
                  <a:t>, none</a:t>
                </a:r>
              </a:p>
              <a:p>
                <a:pPr lvl="2"/>
                <a:r>
                  <a:rPr lang="en-US" i="1" dirty="0"/>
                  <a:t>We will discuss this choice and others more next lecture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D0463-6C18-4B54-8AFE-9BDFD3A21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10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87D9-0AAD-4680-B038-82EC0163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Feedforward NN &amp; Back-propagation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1DDFA-8F85-4599-AA02-A70954906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𝜃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ar-AE" dirty="0"/>
              </a:p>
              <a:p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𝑧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ar-AE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ar-AE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Whichever GD method, feed in entire batch </a:t>
                </a:r>
              </a:p>
              <a:p>
                <a:r>
                  <a:rPr lang="en-US" dirty="0"/>
                  <a:t>Calculate loss function (ex. MSE)</a:t>
                </a:r>
              </a:p>
              <a:p>
                <a:r>
                  <a:rPr lang="en-US" dirty="0"/>
                  <a:t>Update parameters via chain rule (weights &amp; bias)</a:t>
                </a:r>
              </a:p>
              <a:p>
                <a:r>
                  <a:rPr lang="en-US" dirty="0"/>
                  <a:t>Continue until stopping criteria (end of epochs or no improvement)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1DDFA-8F85-4599-AA02-A70954906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995" b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60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D25E-2CDB-4C80-90F5-7EED31F3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has </a:t>
            </a:r>
            <a:r>
              <a:rPr lang="en-US" i="1" u="sng" dirty="0"/>
              <a:t>closed form</a:t>
            </a:r>
            <a:r>
              <a:rPr lang="en-US" dirty="0"/>
              <a:t> solution via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E3F52E-5A1A-496D-AAB6-7E058CB60C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Linear regression: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𝑤𝑎𝑔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calculus: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MSE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E3F52E-5A1A-496D-AAB6-7E058CB60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29" t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DB9ACD-0F48-416F-B5FA-9256C3A4453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𝑤𝑎𝑔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Take first order conditions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MSE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MSE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Solve system of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&amp;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𝑤𝑎𝑔𝑒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e>
                      </m:acc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func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𝑤𝑎𝑔𝑒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exp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e>
                                      </m:func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𝑒𝑥𝑝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DB9ACD-0F48-416F-B5FA-9256C3A44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12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E2D8-DAFE-4D56-9B32-94DB92A0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E891A-4E8F-4A1E-909E-CFD6CD50A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can be used to fit most algorithms</a:t>
            </a:r>
          </a:p>
          <a:p>
            <a:endParaRPr lang="en-US" dirty="0"/>
          </a:p>
          <a:p>
            <a:r>
              <a:rPr lang="en-US" dirty="0"/>
              <a:t>Gradient descent is useful for </a:t>
            </a:r>
            <a:r>
              <a:rPr lang="en-US" b="1" i="1" dirty="0"/>
              <a:t>large </a:t>
            </a:r>
            <a:r>
              <a:rPr lang="en-US" dirty="0"/>
              <a:t>data sets</a:t>
            </a:r>
          </a:p>
          <a:p>
            <a:endParaRPr lang="en-US" dirty="0"/>
          </a:p>
          <a:p>
            <a:r>
              <a:rPr lang="en-US" dirty="0"/>
              <a:t>Feature units affect cost function – standardize</a:t>
            </a:r>
          </a:p>
          <a:p>
            <a:endParaRPr lang="en-US" dirty="0"/>
          </a:p>
          <a:p>
            <a:r>
              <a:rPr lang="en-US" dirty="0"/>
              <a:t>Neural Networks are a bunch of transformed </a:t>
            </a:r>
            <a:r>
              <a:rPr lang="en-US"/>
              <a:t>linear regressions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CB16-D0E3-40DB-956E-7921F73C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can be used for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9655A-252B-484F-8328-E546195C57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i="1" dirty="0">
                    <a:solidFill>
                      <a:srgbClr val="E84A27"/>
                    </a:solidFill>
                  </a:rPr>
                  <a:t>exactly</a:t>
                </a:r>
                <a:r>
                  <a:rPr lang="en-US" dirty="0"/>
                  <a:t>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𝑤𝑎𝑔𝑒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func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𝑤𝑎𝑔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𝑤𝑎𝑔𝑒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𝑒𝑥𝑝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e>
                                      </m:func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𝑒𝑥𝑝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Why bother with gradient descent?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large, gradient descent is much, much faster</a:t>
                </a:r>
              </a:p>
              <a:p>
                <a:r>
                  <a:rPr lang="en-US" dirty="0"/>
                  <a:t>Tradeoff between exact estimates and computational cost (time)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9655A-252B-484F-8328-E546195C5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793" b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54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676CB3-F631-41C0-88B1-2D7CD54837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Gradient descent obtains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at the limit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676CB3-F631-41C0-88B1-2D7CD54837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0755" b="-45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3F6F3C-E58B-4FB5-AC7B-507311DBA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1955" y="1143000"/>
            <a:ext cx="7628089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5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1A13D4-3D18-40B2-9579-C3BDE37C1E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small, convergence is slow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1A13D4-3D18-40B2-9579-C3BDE37C1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415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EB9707-887B-43D1-AB65-10DEAE206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9788" y="1143000"/>
            <a:ext cx="9672423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35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31B6F4-B2E2-4E16-95A3-9B28A4C370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A too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will </a:t>
                </a:r>
                <a:r>
                  <a:rPr lang="en-US" i="1" dirty="0"/>
                  <a:t>diverge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31B6F4-B2E2-4E16-95A3-9B28A4C370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26415" b="-39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1D6A04-C30C-412E-869F-7BFDD0197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592" y="1143000"/>
            <a:ext cx="9294816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A412-AC62-4B39-BFCF-D9FC25EB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Non-scaled data take longer to estimate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1C0CCB-7C2A-4D65-A9DF-87AAD7494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7680"/>
            <a:ext cx="10515600" cy="379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1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4931-D3CA-4DB4-B284-06EEE23A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cost functions may not be convex (bowl)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219262-9E39-4966-94DC-4B4145634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443" y="1143000"/>
            <a:ext cx="8889113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187</TotalTime>
  <Words>800</Words>
  <Application>Microsoft Office PowerPoint</Application>
  <PresentationFormat>Widescreen</PresentationFormat>
  <Paragraphs>161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Gradient Descent &amp; ANN Anatomy</vt:lpstr>
      <vt:lpstr>Gradient Descent</vt:lpstr>
      <vt:lpstr>Linear regression has closed form solution via OLS</vt:lpstr>
      <vt:lpstr>Gradient descent can be used for OLS</vt:lpstr>
      <vt:lpstr>Gradient descent obtains β ̂ at the limit given η</vt:lpstr>
      <vt:lpstr>If η is too small, convergence is slow</vt:lpstr>
      <vt:lpstr>A too large η will diverge</vt:lpstr>
      <vt:lpstr>Non-scaled data take longer to estimate</vt:lpstr>
      <vt:lpstr>Other cost functions may not be convex (bowl)</vt:lpstr>
      <vt:lpstr>Gradient descent for two coefficients</vt:lpstr>
      <vt:lpstr>Mechanics of gradient descent are straightforward </vt:lpstr>
      <vt:lpstr>Univariate Example         θ ̂_(t+1)=θ ̂_t-η∇_θ MSE(θ ̂_t )</vt:lpstr>
      <vt:lpstr>The three primary types of gradient descent</vt:lpstr>
      <vt:lpstr>Batch Gradient Descent</vt:lpstr>
      <vt:lpstr>Batch gradient descent cost function</vt:lpstr>
      <vt:lpstr>Batch gradient descent linear regression</vt:lpstr>
      <vt:lpstr>Stochastic Gradient Descent</vt:lpstr>
      <vt:lpstr>Stochastic gradient descent cost function</vt:lpstr>
      <vt:lpstr>Stochastic gradient descent linear regression</vt:lpstr>
      <vt:lpstr>Mini-batch Gradient Descent</vt:lpstr>
      <vt:lpstr>Gradient descent convergence comparison</vt:lpstr>
      <vt:lpstr>Fitting linear regression</vt:lpstr>
      <vt:lpstr>Implementation: Scikit-learn</vt:lpstr>
      <vt:lpstr>Artificial Neural Networks</vt:lpstr>
      <vt:lpstr>Biological Neurons</vt:lpstr>
      <vt:lpstr>Neurons that Wire Together, Fire Together</vt:lpstr>
      <vt:lpstr>Neural Network Anatomy</vt:lpstr>
      <vt:lpstr>Neural Network – Hidden &amp; Output Layers</vt:lpstr>
      <vt:lpstr>Feedforward NN &amp; Back-propagation </vt:lpstr>
      <vt:lpstr>Main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 &amp; ANN Anatomy</dc:title>
  <dc:creator>Julian Wade</dc:creator>
  <cp:lastModifiedBy>Julian Wade</cp:lastModifiedBy>
  <cp:revision>14</cp:revision>
  <dcterms:created xsi:type="dcterms:W3CDTF">2021-03-24T19:12:04Z</dcterms:created>
  <dcterms:modified xsi:type="dcterms:W3CDTF">2021-03-28T19:53:00Z</dcterms:modified>
</cp:coreProperties>
</file>